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3" r:id="rId7"/>
    <p:sldId id="260" r:id="rId8"/>
    <p:sldId id="271" r:id="rId9"/>
    <p:sldId id="262"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660"/>
  </p:normalViewPr>
  <p:slideViewPr>
    <p:cSldViewPr>
      <p:cViewPr varScale="1">
        <p:scale>
          <a:sx n="58" d="100"/>
          <a:sy n="58" d="100"/>
        </p:scale>
        <p:origin x="-845"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F4D541-1C00-4B6F-80F6-3E4FC37EBFA9}"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4D541-1C00-4B6F-80F6-3E4FC37EBFA9}"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4D541-1C00-4B6F-80F6-3E4FC37EBFA9}"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4D541-1C00-4B6F-80F6-3E4FC37EBFA9}"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F4D541-1C00-4B6F-80F6-3E4FC37EBFA9}"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F4D541-1C00-4B6F-80F6-3E4FC37EBFA9}"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F4D541-1C00-4B6F-80F6-3E4FC37EBFA9}" type="datetimeFigureOut">
              <a:rPr lang="en-US" smtClean="0"/>
              <a:t>9/2/2013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F4D541-1C00-4B6F-80F6-3E4FC37EBFA9}" type="datetimeFigureOut">
              <a:rPr lang="en-US" smtClean="0"/>
              <a:t>9/2/2013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4D541-1C00-4B6F-80F6-3E4FC37EBFA9}" type="datetimeFigureOut">
              <a:rPr lang="en-US" smtClean="0"/>
              <a:t>9/2/2013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4D541-1C00-4B6F-80F6-3E4FC37EBFA9}"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4D541-1C00-4B6F-80F6-3E4FC37EBFA9}"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28A424-0E9E-4FEC-B2FE-0764C5923CA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4D541-1C00-4B6F-80F6-3E4FC37EBFA9}" type="datetimeFigureOut">
              <a:rPr lang="en-US" smtClean="0"/>
              <a:t>9/2/2013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28A424-0E9E-4FEC-B2FE-0764C5923CA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Grammar for Grade 9</a:t>
            </a:r>
            <a:endParaRPr lang="en-US" dirty="0"/>
          </a:p>
        </p:txBody>
      </p:sp>
      <p:sp>
        <p:nvSpPr>
          <p:cNvPr id="3" name="Subtitle 2"/>
          <p:cNvSpPr>
            <a:spLocks noGrp="1"/>
          </p:cNvSpPr>
          <p:nvPr>
            <p:ph type="subTitle" idx="1"/>
          </p:nvPr>
        </p:nvSpPr>
        <p:spPr/>
        <p:txBody>
          <a:bodyPr/>
          <a:lstStyle/>
          <a:p>
            <a:r>
              <a:rPr lang="en-US" dirty="0" smtClean="0"/>
              <a:t>Episode VII</a:t>
            </a:r>
          </a:p>
          <a:p>
            <a:r>
              <a:rPr lang="en-US" dirty="0" smtClean="0"/>
              <a:t>Using Pronouns Correctly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Pronoun-Antecedent Agreement</a:t>
            </a:r>
            <a:endParaRPr lang="en-US" dirty="0"/>
          </a:p>
        </p:txBody>
      </p:sp>
      <p:sp>
        <p:nvSpPr>
          <p:cNvPr id="3" name="Content Placeholder 2"/>
          <p:cNvSpPr>
            <a:spLocks noGrp="1"/>
          </p:cNvSpPr>
          <p:nvPr>
            <p:ph idx="1"/>
          </p:nvPr>
        </p:nvSpPr>
        <p:spPr/>
        <p:txBody>
          <a:bodyPr>
            <a:normAutofit/>
          </a:bodyPr>
          <a:lstStyle/>
          <a:p>
            <a:pPr>
              <a:buNone/>
            </a:pPr>
            <a:r>
              <a:rPr lang="en-US" dirty="0" smtClean="0"/>
              <a:t>Pronouns agree with their antecedents in number, gender and person.</a:t>
            </a:r>
          </a:p>
          <a:p>
            <a:pPr>
              <a:buNone/>
            </a:pPr>
            <a:r>
              <a:rPr lang="en-US" sz="2400" b="1" dirty="0" smtClean="0"/>
              <a:t>Pele’s</a:t>
            </a:r>
            <a:r>
              <a:rPr lang="en-US" sz="2400" dirty="0" smtClean="0"/>
              <a:t> extraordinary skill as a soccer player made </a:t>
            </a:r>
            <a:r>
              <a:rPr lang="en-US" sz="2400" b="1" dirty="0" smtClean="0"/>
              <a:t>him</a:t>
            </a:r>
            <a:r>
              <a:rPr lang="en-US" sz="2400" dirty="0" smtClean="0"/>
              <a:t> world famous. [Both Pele and him are singular, male, and third person.]</a:t>
            </a:r>
          </a:p>
          <a:p>
            <a:pPr>
              <a:buNone/>
            </a:pPr>
            <a:r>
              <a:rPr lang="en-US" sz="2400" dirty="0" smtClean="0"/>
              <a:t>My </a:t>
            </a:r>
            <a:r>
              <a:rPr lang="en-US" sz="2400" dirty="0" err="1" smtClean="0"/>
              <a:t>favourite</a:t>
            </a:r>
            <a:r>
              <a:rPr lang="en-US" sz="2400" dirty="0" smtClean="0"/>
              <a:t> </a:t>
            </a:r>
            <a:r>
              <a:rPr lang="en-US" sz="2400" b="1" dirty="0" smtClean="0"/>
              <a:t>teachers</a:t>
            </a:r>
            <a:r>
              <a:rPr lang="en-US" sz="2400" dirty="0" smtClean="0"/>
              <a:t> try to use some fun activities in </a:t>
            </a:r>
            <a:r>
              <a:rPr lang="en-US" sz="2400" b="1" dirty="0" smtClean="0"/>
              <a:t>their </a:t>
            </a:r>
            <a:r>
              <a:rPr lang="en-US" sz="2400" dirty="0" smtClean="0"/>
              <a:t>classes. [Teachers and there are both plural and third person. Plural pronouns are gender-neutral.]</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Pronoun-Antecedent II</a:t>
            </a:r>
            <a:endParaRPr lang="en-US" dirty="0"/>
          </a:p>
        </p:txBody>
      </p:sp>
      <p:sp>
        <p:nvSpPr>
          <p:cNvPr id="3" name="Content Placeholder 2"/>
          <p:cNvSpPr>
            <a:spLocks noGrp="1"/>
          </p:cNvSpPr>
          <p:nvPr>
            <p:ph idx="1"/>
          </p:nvPr>
        </p:nvSpPr>
        <p:spPr>
          <a:xfrm>
            <a:off x="0" y="1143000"/>
            <a:ext cx="9144000" cy="5715000"/>
          </a:xfrm>
        </p:spPr>
        <p:txBody>
          <a:bodyPr>
            <a:normAutofit/>
          </a:bodyPr>
          <a:lstStyle/>
          <a:p>
            <a:pPr>
              <a:buNone/>
            </a:pPr>
            <a:r>
              <a:rPr lang="en-US" dirty="0" smtClean="0"/>
              <a:t>If the gender of a singular antecedent could be either masculine or feminine, it is traditional to use a masculine pronoun. Other options are to use a gender neutral phrase, or try to rewrite the sentence to use a plural pronoun or no pronoun.</a:t>
            </a:r>
          </a:p>
          <a:p>
            <a:pPr lvl="2"/>
            <a:r>
              <a:rPr lang="en-US" i="1" dirty="0" smtClean="0"/>
              <a:t>A person </a:t>
            </a:r>
            <a:r>
              <a:rPr lang="en-US" dirty="0" smtClean="0"/>
              <a:t>should choose </a:t>
            </a:r>
            <a:r>
              <a:rPr lang="en-US" i="1" dirty="0" smtClean="0"/>
              <a:t>his</a:t>
            </a:r>
            <a:r>
              <a:rPr lang="en-US" dirty="0" smtClean="0"/>
              <a:t> friends carefully. [traditional]</a:t>
            </a:r>
          </a:p>
          <a:p>
            <a:pPr lvl="2"/>
            <a:r>
              <a:rPr lang="en-US" i="1" dirty="0" smtClean="0"/>
              <a:t>A person </a:t>
            </a:r>
            <a:r>
              <a:rPr lang="en-US" dirty="0" smtClean="0"/>
              <a:t>should choose </a:t>
            </a:r>
            <a:r>
              <a:rPr lang="en-US" i="1" dirty="0" smtClean="0"/>
              <a:t>his or her </a:t>
            </a:r>
            <a:r>
              <a:rPr lang="en-US" dirty="0" smtClean="0"/>
              <a:t>friends carefully. [gender-neutral phrase]</a:t>
            </a:r>
          </a:p>
          <a:p>
            <a:pPr lvl="2"/>
            <a:r>
              <a:rPr lang="en-US" i="1" dirty="0" smtClean="0"/>
              <a:t>People</a:t>
            </a:r>
            <a:r>
              <a:rPr lang="en-US" dirty="0" smtClean="0"/>
              <a:t> should choose </a:t>
            </a:r>
            <a:r>
              <a:rPr lang="en-US" i="1" dirty="0" smtClean="0"/>
              <a:t>their</a:t>
            </a:r>
            <a:r>
              <a:rPr lang="en-US" dirty="0" smtClean="0"/>
              <a:t> friends carefully. [plural pronoun]</a:t>
            </a:r>
          </a:p>
          <a:p>
            <a:pPr lvl="2"/>
            <a:r>
              <a:rPr lang="en-US" dirty="0" smtClean="0"/>
              <a:t>People should choose friends carefully. [no pronoun]</a:t>
            </a:r>
          </a:p>
          <a:p>
            <a:pPr lvl="2"/>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Pronoun Agreement Errors</a:t>
            </a:r>
            <a:endParaRPr lang="en-US" dirty="0"/>
          </a:p>
        </p:txBody>
      </p:sp>
      <p:sp>
        <p:nvSpPr>
          <p:cNvPr id="3" name="Content Placeholder 2"/>
          <p:cNvSpPr>
            <a:spLocks noGrp="1"/>
          </p:cNvSpPr>
          <p:nvPr>
            <p:ph idx="1"/>
          </p:nvPr>
        </p:nvSpPr>
        <p:spPr>
          <a:xfrm>
            <a:off x="152400" y="1219200"/>
            <a:ext cx="8763000" cy="5410200"/>
          </a:xfrm>
        </p:spPr>
        <p:txBody>
          <a:bodyPr>
            <a:normAutofit/>
          </a:bodyPr>
          <a:lstStyle/>
          <a:p>
            <a:pPr>
              <a:buNone/>
            </a:pPr>
            <a:r>
              <a:rPr lang="en-US" dirty="0" smtClean="0"/>
              <a:t>By FAR the most common pronoun-antecedent agreement error is when students use a plural pronoun with a singular antecedent:</a:t>
            </a:r>
          </a:p>
          <a:p>
            <a:pPr lvl="2"/>
            <a:r>
              <a:rPr lang="en-US" dirty="0" smtClean="0">
                <a:solidFill>
                  <a:srgbClr val="FF0000"/>
                </a:solidFill>
              </a:rPr>
              <a:t>A person </a:t>
            </a:r>
            <a:r>
              <a:rPr lang="en-US" dirty="0" smtClean="0"/>
              <a:t>should choose </a:t>
            </a:r>
            <a:r>
              <a:rPr lang="en-US" dirty="0" smtClean="0">
                <a:solidFill>
                  <a:srgbClr val="FF0000"/>
                </a:solidFill>
              </a:rPr>
              <a:t>their</a:t>
            </a:r>
            <a:r>
              <a:rPr lang="en-US" dirty="0" smtClean="0"/>
              <a:t> friends carefully.</a:t>
            </a:r>
          </a:p>
          <a:p>
            <a:r>
              <a:rPr lang="en-US" dirty="0" smtClean="0"/>
              <a:t>This is incorrect. There are at least four ways to fix it (see previous slide). PLEASE don’t do this.</a:t>
            </a:r>
          </a:p>
          <a:p>
            <a:r>
              <a:rPr lang="en-US" dirty="0" smtClean="0"/>
              <a:t>Also, avoid shifting person in the middle of a sentence:</a:t>
            </a:r>
          </a:p>
          <a:p>
            <a:pPr lvl="2"/>
            <a:r>
              <a:rPr lang="en-US" dirty="0" smtClean="0"/>
              <a:t>When people drive, you should be alert. [um?]</a:t>
            </a:r>
          </a:p>
          <a:p>
            <a:pPr lvl="2"/>
            <a:r>
              <a:rPr lang="en-US" dirty="0" smtClean="0"/>
              <a:t>When people drive, they should be alert. [ah!]</a:t>
            </a:r>
          </a:p>
          <a:p>
            <a:pPr lvl="2"/>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Clear Pronoun Reference</a:t>
            </a:r>
            <a:endParaRPr lang="en-US" dirty="0"/>
          </a:p>
        </p:txBody>
      </p:sp>
      <p:sp>
        <p:nvSpPr>
          <p:cNvPr id="3" name="Content Placeholder 2"/>
          <p:cNvSpPr>
            <a:spLocks noGrp="1"/>
          </p:cNvSpPr>
          <p:nvPr>
            <p:ph idx="1"/>
          </p:nvPr>
        </p:nvSpPr>
        <p:spPr/>
        <p:txBody>
          <a:bodyPr>
            <a:normAutofit/>
          </a:bodyPr>
          <a:lstStyle/>
          <a:p>
            <a:pPr>
              <a:buNone/>
            </a:pPr>
            <a:r>
              <a:rPr lang="en-US" dirty="0" smtClean="0"/>
              <a:t>Avoid using the pronouns this, that, which, or it unless the antecedent is clearly stated.</a:t>
            </a:r>
          </a:p>
          <a:p>
            <a:pPr lvl="2"/>
            <a:r>
              <a:rPr lang="en-US" dirty="0" smtClean="0"/>
              <a:t>He’s a great pitcher and this was obvious in the game last night. [vague]</a:t>
            </a:r>
          </a:p>
          <a:p>
            <a:pPr lvl="2"/>
            <a:r>
              <a:rPr lang="en-US" dirty="0" smtClean="0"/>
              <a:t>He’s a great pitcher, and his athletic talent was obvious in the game last night. [better!]</a:t>
            </a:r>
          </a:p>
          <a:p>
            <a:pPr>
              <a:buNone/>
            </a:pPr>
            <a:r>
              <a:rPr lang="en-US" dirty="0" smtClean="0"/>
              <a:t>While using this, that, which or it is common in speech, be very careful when using it in writing. Your reader may not understand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Clear Pronoun Reference II</a:t>
            </a:r>
            <a:endParaRPr lang="en-US" dirty="0"/>
          </a:p>
        </p:txBody>
      </p:sp>
      <p:sp>
        <p:nvSpPr>
          <p:cNvPr id="3" name="Content Placeholder 2"/>
          <p:cNvSpPr>
            <a:spLocks noGrp="1"/>
          </p:cNvSpPr>
          <p:nvPr>
            <p:ph idx="1"/>
          </p:nvPr>
        </p:nvSpPr>
        <p:spPr/>
        <p:txBody>
          <a:bodyPr/>
          <a:lstStyle/>
          <a:p>
            <a:pPr>
              <a:buNone/>
            </a:pPr>
            <a:r>
              <a:rPr lang="en-US" dirty="0" smtClean="0"/>
              <a:t>If a pronoun could refer to more than one antecedent, reword the sentence to make it clear.</a:t>
            </a:r>
          </a:p>
          <a:p>
            <a:pPr lvl="2"/>
            <a:r>
              <a:rPr lang="en-US" dirty="0" smtClean="0"/>
              <a:t>After the dogs barked at the </a:t>
            </a:r>
            <a:r>
              <a:rPr lang="en-US" dirty="0" err="1" smtClean="0"/>
              <a:t>neighbours</a:t>
            </a:r>
            <a:r>
              <a:rPr lang="en-US" dirty="0" smtClean="0"/>
              <a:t> all night, they slept late. [Who did? The dogs, or the </a:t>
            </a:r>
            <a:r>
              <a:rPr lang="en-US" dirty="0" err="1" smtClean="0"/>
              <a:t>neighbours</a:t>
            </a:r>
            <a:r>
              <a:rPr lang="en-US" dirty="0" smtClean="0"/>
              <a:t>?]</a:t>
            </a:r>
          </a:p>
          <a:p>
            <a:pPr lvl="2"/>
            <a:r>
              <a:rPr lang="en-US" dirty="0" smtClean="0"/>
              <a:t>The dogs slept late after they barked at the </a:t>
            </a:r>
            <a:r>
              <a:rPr lang="en-US" dirty="0" err="1" smtClean="0"/>
              <a:t>neighbours</a:t>
            </a:r>
            <a:r>
              <a:rPr lang="en-US" dirty="0" smtClean="0"/>
              <a:t> all night.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Clear Pronoun Reference III</a:t>
            </a:r>
            <a:endParaRPr lang="en-US" dirty="0"/>
          </a:p>
        </p:txBody>
      </p:sp>
      <p:sp>
        <p:nvSpPr>
          <p:cNvPr id="3" name="Content Placeholder 2"/>
          <p:cNvSpPr>
            <a:spLocks noGrp="1"/>
          </p:cNvSpPr>
          <p:nvPr>
            <p:ph idx="1"/>
          </p:nvPr>
        </p:nvSpPr>
        <p:spPr>
          <a:xfrm>
            <a:off x="228600" y="1219200"/>
            <a:ext cx="8763000" cy="5486400"/>
          </a:xfrm>
        </p:spPr>
        <p:txBody>
          <a:bodyPr>
            <a:normAutofit/>
          </a:bodyPr>
          <a:lstStyle/>
          <a:p>
            <a:pPr>
              <a:buNone/>
            </a:pPr>
            <a:r>
              <a:rPr lang="en-US" dirty="0" smtClean="0"/>
              <a:t>Do not use the pronouns “you” and “they” in an indefinite sense.</a:t>
            </a:r>
          </a:p>
          <a:p>
            <a:pPr lvl="2"/>
            <a:r>
              <a:rPr lang="en-US" dirty="0" smtClean="0"/>
              <a:t>In many places, you rest at midday. [indefinite]</a:t>
            </a:r>
          </a:p>
          <a:p>
            <a:pPr lvl="2"/>
            <a:r>
              <a:rPr lang="en-US" dirty="0" smtClean="0"/>
              <a:t>In many places, people rest at midday. [clear]</a:t>
            </a:r>
          </a:p>
          <a:p>
            <a:pPr lvl="2">
              <a:buNone/>
            </a:pPr>
            <a:endParaRPr lang="en-US" dirty="0"/>
          </a:p>
          <a:p>
            <a:pPr>
              <a:buNone/>
            </a:pPr>
            <a:r>
              <a:rPr lang="en-US" dirty="0" smtClean="0"/>
              <a:t>This is the </a:t>
            </a:r>
            <a:r>
              <a:rPr lang="en-US" dirty="0" smtClean="0">
                <a:solidFill>
                  <a:srgbClr val="FF0000"/>
                </a:solidFill>
              </a:rPr>
              <a:t>number-one</a:t>
            </a:r>
            <a:r>
              <a:rPr lang="en-US" dirty="0" smtClean="0"/>
              <a:t> pronoun error. If I read “you” in your writing (and it isn’t in quotation marks) I assume that I can replace it with “Mrs. </a:t>
            </a:r>
            <a:r>
              <a:rPr lang="en-US" dirty="0" err="1" smtClean="0"/>
              <a:t>Cousar</a:t>
            </a:r>
            <a:r>
              <a:rPr lang="en-US" dirty="0"/>
              <a:t>,</a:t>
            </a:r>
            <a:r>
              <a:rPr lang="en-US" dirty="0" smtClean="0"/>
              <a:t>” because you are talking directly to me. This results in some odd “advice” from my students: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Examples</a:t>
            </a:r>
            <a:endParaRPr lang="en-US" dirty="0"/>
          </a:p>
        </p:txBody>
      </p:sp>
      <p:sp>
        <p:nvSpPr>
          <p:cNvPr id="3" name="Content Placeholder 2"/>
          <p:cNvSpPr>
            <a:spLocks noGrp="1"/>
          </p:cNvSpPr>
          <p:nvPr>
            <p:ph idx="1"/>
          </p:nvPr>
        </p:nvSpPr>
        <p:spPr>
          <a:xfrm>
            <a:off x="457200" y="1143000"/>
            <a:ext cx="8229600" cy="5715000"/>
          </a:xfrm>
        </p:spPr>
        <p:txBody>
          <a:bodyPr>
            <a:normAutofit/>
          </a:bodyPr>
          <a:lstStyle/>
          <a:p>
            <a:pPr lvl="2">
              <a:buNone/>
            </a:pPr>
            <a:r>
              <a:rPr lang="en-US" dirty="0" smtClean="0"/>
              <a:t>“The theme of this story is that [Mrs. </a:t>
            </a:r>
            <a:r>
              <a:rPr lang="en-US" dirty="0" err="1" smtClean="0"/>
              <a:t>Cousar</a:t>
            </a:r>
            <a:r>
              <a:rPr lang="en-US" dirty="0" smtClean="0"/>
              <a:t>] should never take [her] life for granted, because [she] never knows what comes next.”</a:t>
            </a:r>
          </a:p>
          <a:p>
            <a:pPr lvl="3">
              <a:buNone/>
            </a:pPr>
            <a:r>
              <a:rPr lang="en-US" dirty="0" smtClean="0"/>
              <a:t>Started out as, “The theme of this story is that you should never take your life for granted because you never know what comes next.” For your information, the author of that particular story died before I was born.</a:t>
            </a:r>
          </a:p>
          <a:p>
            <a:pPr lvl="2">
              <a:buNone/>
            </a:pPr>
            <a:r>
              <a:rPr lang="en-US" dirty="0" smtClean="0"/>
              <a:t>“Everyone should take the time to vote, because if [Mrs. </a:t>
            </a:r>
            <a:r>
              <a:rPr lang="en-US" dirty="0" err="1" smtClean="0"/>
              <a:t>Cousar</a:t>
            </a:r>
            <a:r>
              <a:rPr lang="en-US" dirty="0" smtClean="0"/>
              <a:t>] doesn’t, then [she] isn’t using [her] right to influence the government.”</a:t>
            </a:r>
          </a:p>
          <a:p>
            <a:pPr lvl="2">
              <a:buNone/>
            </a:pPr>
            <a:r>
              <a:rPr lang="en-US" dirty="0" smtClean="0"/>
              <a:t>“Nobody in love should be held responsible for their actions because [Mrs. </a:t>
            </a:r>
            <a:r>
              <a:rPr lang="en-US" dirty="0" err="1" smtClean="0"/>
              <a:t>Cousar</a:t>
            </a:r>
            <a:r>
              <a:rPr lang="en-US" dirty="0" smtClean="0"/>
              <a:t>] can’t think straight when [she’s] in love.</a:t>
            </a:r>
          </a:p>
          <a:p>
            <a:pPr>
              <a:buNone/>
            </a:pPr>
            <a:r>
              <a:rPr lang="en-US" dirty="0" smtClean="0"/>
              <a:t>NEVER USE ‘YOU’ IN AN INDEFINITE SENSE!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Pronouns Have Case</a:t>
            </a:r>
            <a:endParaRPr lang="en-US" dirty="0"/>
          </a:p>
        </p:txBody>
      </p:sp>
      <p:sp>
        <p:nvSpPr>
          <p:cNvPr id="3" name="Content Placeholder 2"/>
          <p:cNvSpPr>
            <a:spLocks noGrp="1"/>
          </p:cNvSpPr>
          <p:nvPr>
            <p:ph idx="1"/>
          </p:nvPr>
        </p:nvSpPr>
        <p:spPr/>
        <p:txBody>
          <a:bodyPr/>
          <a:lstStyle/>
          <a:p>
            <a:r>
              <a:rPr lang="en-US" dirty="0" smtClean="0"/>
              <a:t>Pronouns can be classified in at least three cases:</a:t>
            </a:r>
          </a:p>
          <a:p>
            <a:pPr lvl="1"/>
            <a:r>
              <a:rPr lang="en-US" dirty="0" smtClean="0"/>
              <a:t>Nominative case</a:t>
            </a:r>
          </a:p>
          <a:p>
            <a:pPr lvl="1"/>
            <a:r>
              <a:rPr lang="en-US" dirty="0" smtClean="0"/>
              <a:t>Objective case</a:t>
            </a:r>
          </a:p>
          <a:p>
            <a:pPr lvl="1"/>
            <a:r>
              <a:rPr lang="en-US" dirty="0" smtClean="0"/>
              <a:t>Possessive case</a:t>
            </a:r>
          </a:p>
          <a:p>
            <a:pPr lvl="1"/>
            <a:endParaRPr lang="en-US" dirty="0" smtClean="0"/>
          </a:p>
          <a:p>
            <a:pPr>
              <a:buNone/>
            </a:pPr>
            <a:r>
              <a:rPr lang="en-US" dirty="0" smtClean="0"/>
              <a:t>(There are others, but you don’t need to worry about them.)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Nominative Case</a:t>
            </a:r>
            <a:endParaRPr lang="en-US" dirty="0"/>
          </a:p>
        </p:txBody>
      </p:sp>
      <p:sp>
        <p:nvSpPr>
          <p:cNvPr id="3" name="Content Placeholder 2"/>
          <p:cNvSpPr>
            <a:spLocks noGrp="1"/>
          </p:cNvSpPr>
          <p:nvPr>
            <p:ph idx="1"/>
          </p:nvPr>
        </p:nvSpPr>
        <p:spPr/>
        <p:txBody>
          <a:bodyPr/>
          <a:lstStyle/>
          <a:p>
            <a:r>
              <a:rPr lang="en-US" dirty="0" smtClean="0"/>
              <a:t>Nominative case pronouns (I, thou, he, she, it, we, you, they, who) function as subjects or as predicate nominatives.</a:t>
            </a:r>
          </a:p>
          <a:p>
            <a:pPr lvl="1"/>
            <a:r>
              <a:rPr lang="en-US" i="1" dirty="0" smtClean="0"/>
              <a:t>They</a:t>
            </a:r>
            <a:r>
              <a:rPr lang="en-US" dirty="0" smtClean="0"/>
              <a:t> have finally won!</a:t>
            </a:r>
          </a:p>
          <a:p>
            <a:pPr lvl="1"/>
            <a:r>
              <a:rPr lang="en-US" i="1" dirty="0" smtClean="0"/>
              <a:t>It</a:t>
            </a:r>
            <a:r>
              <a:rPr lang="en-US" dirty="0" smtClean="0"/>
              <a:t> is </a:t>
            </a:r>
            <a:r>
              <a:rPr lang="en-US" i="1" dirty="0" smtClean="0"/>
              <a:t>he</a:t>
            </a:r>
            <a:r>
              <a:rPr lang="en-US" dirty="0" smtClean="0"/>
              <a:t> whose dog is on the loose.</a:t>
            </a:r>
          </a:p>
          <a:p>
            <a:pPr lvl="1"/>
            <a:r>
              <a:rPr lang="en-US" i="1" dirty="0" smtClean="0"/>
              <a:t>Who</a:t>
            </a:r>
            <a:r>
              <a:rPr lang="en-US" dirty="0" smtClean="0"/>
              <a:t> is coming to dinner?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Case</a:t>
            </a:r>
            <a:endParaRPr lang="en-US" dirty="0"/>
          </a:p>
        </p:txBody>
      </p:sp>
      <p:sp>
        <p:nvSpPr>
          <p:cNvPr id="3" name="Content Placeholder 2"/>
          <p:cNvSpPr>
            <a:spLocks noGrp="1"/>
          </p:cNvSpPr>
          <p:nvPr>
            <p:ph idx="1"/>
          </p:nvPr>
        </p:nvSpPr>
        <p:spPr/>
        <p:txBody>
          <a:bodyPr/>
          <a:lstStyle/>
          <a:p>
            <a:r>
              <a:rPr lang="en-US" dirty="0" smtClean="0"/>
              <a:t>Objective case pronouns (me, thee, him, her, it, us, you, them, whom) function as direct objects, indirect objects, or the objects of prepositions.</a:t>
            </a:r>
          </a:p>
          <a:p>
            <a:pPr lvl="1"/>
            <a:r>
              <a:rPr lang="en-US" dirty="0" smtClean="0"/>
              <a:t>The manager gave </a:t>
            </a:r>
            <a:r>
              <a:rPr lang="en-US" i="1" dirty="0" smtClean="0"/>
              <a:t>them</a:t>
            </a:r>
            <a:r>
              <a:rPr lang="en-US" dirty="0" smtClean="0"/>
              <a:t> the donation.</a:t>
            </a:r>
          </a:p>
          <a:p>
            <a:pPr lvl="1"/>
            <a:r>
              <a:rPr lang="en-US" dirty="0" smtClean="0"/>
              <a:t>Shannon sent </a:t>
            </a:r>
            <a:r>
              <a:rPr lang="en-US" i="1" dirty="0" smtClean="0"/>
              <a:t>it</a:t>
            </a:r>
            <a:r>
              <a:rPr lang="en-US" dirty="0" smtClean="0"/>
              <a:t> to </a:t>
            </a:r>
            <a:r>
              <a:rPr lang="en-US" i="1" dirty="0" smtClean="0"/>
              <a:t>him</a:t>
            </a:r>
            <a:r>
              <a:rPr lang="en-US" dirty="0" smtClean="0"/>
              <a:t> on Valentine’s Day.</a:t>
            </a:r>
          </a:p>
          <a:p>
            <a:pPr lvl="1"/>
            <a:r>
              <a:rPr lang="en-US" dirty="0" smtClean="0"/>
              <a:t>You gave the photographs to </a:t>
            </a:r>
            <a:r>
              <a:rPr lang="en-US" i="1" dirty="0" smtClean="0"/>
              <a:t>whom</a:t>
            </a:r>
            <a:r>
              <a:rPr lang="en-US" dirty="0" smtClean="0"/>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 Who/Whom</a:t>
            </a:r>
            <a:endParaRPr lang="en-US" dirty="0"/>
          </a:p>
        </p:txBody>
      </p:sp>
      <p:sp>
        <p:nvSpPr>
          <p:cNvPr id="3" name="Content Placeholder 2"/>
          <p:cNvSpPr>
            <a:spLocks noGrp="1"/>
          </p:cNvSpPr>
          <p:nvPr>
            <p:ph idx="1"/>
          </p:nvPr>
        </p:nvSpPr>
        <p:spPr>
          <a:xfrm>
            <a:off x="457200" y="1219200"/>
            <a:ext cx="8229600" cy="5410200"/>
          </a:xfrm>
        </p:spPr>
        <p:txBody>
          <a:bodyPr>
            <a:normAutofit/>
          </a:bodyPr>
          <a:lstStyle/>
          <a:p>
            <a:pPr>
              <a:buNone/>
            </a:pPr>
            <a:r>
              <a:rPr lang="en-US" sz="2800" dirty="0" smtClean="0"/>
              <a:t>Who/whom confusion is a problem for a lot of students. Rather than asking yourself, “nominative or objective case?” there is a simpler trick to figuring out which to use.</a:t>
            </a:r>
          </a:p>
          <a:p>
            <a:pPr lvl="1"/>
            <a:r>
              <a:rPr lang="en-US" sz="2400" dirty="0" smtClean="0"/>
              <a:t>If the sentence is a question, turn it into a statement. If it isn’t, skip this step.</a:t>
            </a:r>
          </a:p>
          <a:p>
            <a:pPr lvl="1"/>
            <a:r>
              <a:rPr lang="en-US" sz="2400" dirty="0" smtClean="0"/>
              <a:t>Replace the who/whom with he or him.</a:t>
            </a:r>
          </a:p>
          <a:p>
            <a:pPr lvl="1"/>
            <a:r>
              <a:rPr lang="en-US" sz="2400" dirty="0" smtClean="0"/>
              <a:t>If “he” is correct in the sentence, use who.</a:t>
            </a:r>
          </a:p>
          <a:p>
            <a:pPr lvl="2"/>
            <a:r>
              <a:rPr lang="en-US" sz="2000" dirty="0" smtClean="0"/>
              <a:t>They both end in vowels.</a:t>
            </a:r>
          </a:p>
          <a:p>
            <a:pPr lvl="1"/>
            <a:r>
              <a:rPr lang="en-US" sz="2400" dirty="0" smtClean="0"/>
              <a:t>If “hi</a:t>
            </a:r>
            <a:r>
              <a:rPr lang="en-US" sz="2400" dirty="0" smtClean="0">
                <a:solidFill>
                  <a:srgbClr val="FF0000"/>
                </a:solidFill>
              </a:rPr>
              <a:t>m</a:t>
            </a:r>
            <a:r>
              <a:rPr lang="en-US" sz="2400" dirty="0" smtClean="0"/>
              <a:t>” is correct in the sentence, use who</a:t>
            </a:r>
            <a:r>
              <a:rPr lang="en-US" sz="2400" dirty="0" smtClean="0">
                <a:solidFill>
                  <a:srgbClr val="FF0000"/>
                </a:solidFill>
              </a:rPr>
              <a:t>m</a:t>
            </a:r>
            <a:r>
              <a:rPr lang="en-US" sz="2400" dirty="0" smtClean="0"/>
              <a:t>.</a:t>
            </a:r>
          </a:p>
          <a:p>
            <a:pPr lvl="2"/>
            <a:r>
              <a:rPr lang="en-US" sz="2000" dirty="0" smtClean="0"/>
              <a:t>Who/whom should I call? [make it a statement]</a:t>
            </a:r>
          </a:p>
          <a:p>
            <a:pPr lvl="2"/>
            <a:r>
              <a:rPr lang="en-US" sz="2000" dirty="0" smtClean="0"/>
              <a:t>I should call who/whom? [use he or him]</a:t>
            </a:r>
          </a:p>
          <a:p>
            <a:pPr lvl="2"/>
            <a:r>
              <a:rPr lang="en-US" sz="2000" dirty="0" smtClean="0"/>
              <a:t>I should call him. [use whom: Whom should I call?]</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 I and Me</a:t>
            </a:r>
            <a:endParaRPr lang="en-US" dirty="0"/>
          </a:p>
        </p:txBody>
      </p:sp>
      <p:sp>
        <p:nvSpPr>
          <p:cNvPr id="3" name="Content Placeholder 2"/>
          <p:cNvSpPr>
            <a:spLocks noGrp="1"/>
          </p:cNvSpPr>
          <p:nvPr>
            <p:ph idx="1"/>
          </p:nvPr>
        </p:nvSpPr>
        <p:spPr>
          <a:xfrm>
            <a:off x="457200" y="1219200"/>
            <a:ext cx="8229600" cy="5334000"/>
          </a:xfrm>
        </p:spPr>
        <p:txBody>
          <a:bodyPr>
            <a:normAutofit lnSpcReduction="10000"/>
          </a:bodyPr>
          <a:lstStyle/>
          <a:p>
            <a:pPr>
              <a:buNone/>
            </a:pPr>
            <a:r>
              <a:rPr lang="en-US" dirty="0" smtClean="0"/>
              <a:t>One common error is the “Bobby and me”/ “Bobby and I” error, where students aren’t sure whether to use “I” or “me”.</a:t>
            </a:r>
          </a:p>
          <a:p>
            <a:pPr>
              <a:buNone/>
            </a:pPr>
            <a:r>
              <a:rPr lang="en-US" dirty="0" smtClean="0"/>
              <a:t>The trick: take the other person out of the sentence, then use the one that is correct.</a:t>
            </a:r>
          </a:p>
          <a:p>
            <a:pPr lvl="2"/>
            <a:r>
              <a:rPr lang="en-US" dirty="0" smtClean="0"/>
              <a:t>Bobby and I/me went to the fair.</a:t>
            </a:r>
          </a:p>
          <a:p>
            <a:pPr lvl="3"/>
            <a:r>
              <a:rPr lang="en-US" dirty="0" smtClean="0"/>
              <a:t>I went to the fair...so “Bobby and I went to the fair.”</a:t>
            </a:r>
          </a:p>
          <a:p>
            <a:pPr lvl="2"/>
            <a:r>
              <a:rPr lang="en-US" dirty="0" smtClean="0"/>
              <a:t>Joe bought tickets for Bobby and I/me.</a:t>
            </a:r>
          </a:p>
          <a:p>
            <a:pPr lvl="3"/>
            <a:r>
              <a:rPr lang="en-US" dirty="0" smtClean="0"/>
              <a:t>Joe bought tickets for me...so he bought them for Bobby and me.</a:t>
            </a:r>
          </a:p>
          <a:p>
            <a:pPr>
              <a:buNone/>
            </a:pPr>
            <a:r>
              <a:rPr lang="en-US" dirty="0" smtClean="0"/>
              <a:t>Be polite...always let the other person go first (it’s </a:t>
            </a:r>
            <a:r>
              <a:rPr lang="en-US" i="1" dirty="0" smtClean="0"/>
              <a:t>Bobby and me</a:t>
            </a:r>
            <a:r>
              <a:rPr lang="en-US" dirty="0" smtClean="0"/>
              <a:t>, never </a:t>
            </a:r>
            <a:r>
              <a:rPr lang="en-US" i="1" dirty="0" smtClean="0"/>
              <a:t>me and Bobby</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Possessive Case</a:t>
            </a:r>
            <a:endParaRPr lang="en-US" dirty="0"/>
          </a:p>
        </p:txBody>
      </p:sp>
      <p:sp>
        <p:nvSpPr>
          <p:cNvPr id="3" name="Content Placeholder 2"/>
          <p:cNvSpPr>
            <a:spLocks noGrp="1"/>
          </p:cNvSpPr>
          <p:nvPr>
            <p:ph idx="1"/>
          </p:nvPr>
        </p:nvSpPr>
        <p:spPr/>
        <p:txBody>
          <a:bodyPr/>
          <a:lstStyle/>
          <a:p>
            <a:r>
              <a:rPr lang="en-US" dirty="0" smtClean="0"/>
              <a:t>Possessive case pronouns (my, mine, thy, </a:t>
            </a:r>
            <a:r>
              <a:rPr lang="en-US" dirty="0" err="1" smtClean="0"/>
              <a:t>thine</a:t>
            </a:r>
            <a:r>
              <a:rPr lang="en-US" dirty="0" smtClean="0"/>
              <a:t>, his, her, hers, its, our, ours,</a:t>
            </a:r>
            <a:r>
              <a:rPr lang="en-US" dirty="0" smtClean="0"/>
              <a:t> your, yours,</a:t>
            </a:r>
            <a:r>
              <a:rPr lang="en-US" dirty="0" smtClean="0"/>
              <a:t> their, theirs, whose) replace possessive nouns.</a:t>
            </a:r>
          </a:p>
          <a:p>
            <a:r>
              <a:rPr lang="en-US" dirty="0" smtClean="0"/>
              <a:t>Possessive pronouns NEVER use apostrophes.</a:t>
            </a:r>
          </a:p>
          <a:p>
            <a:pPr lvl="1"/>
            <a:r>
              <a:rPr lang="en-US" dirty="0" smtClean="0"/>
              <a:t>That is </a:t>
            </a:r>
            <a:r>
              <a:rPr lang="en-US" i="1" dirty="0" smtClean="0"/>
              <a:t>my</a:t>
            </a:r>
            <a:r>
              <a:rPr lang="en-US" dirty="0" smtClean="0"/>
              <a:t> guitar.</a:t>
            </a:r>
          </a:p>
          <a:p>
            <a:pPr lvl="1"/>
            <a:r>
              <a:rPr lang="en-US" dirty="0" smtClean="0"/>
              <a:t>No, it isn’t! It’s </a:t>
            </a:r>
            <a:r>
              <a:rPr lang="en-US" i="1" dirty="0" smtClean="0"/>
              <a:t>hers</a:t>
            </a:r>
            <a:r>
              <a:rPr lang="en-US" dirty="0" smtClean="0"/>
              <a:t>.</a:t>
            </a:r>
          </a:p>
          <a:p>
            <a:pPr lvl="1"/>
            <a:r>
              <a:rPr lang="en-US" dirty="0" smtClean="0"/>
              <a:t>I know it’s mine because </a:t>
            </a:r>
            <a:r>
              <a:rPr lang="en-US" i="1" dirty="0" smtClean="0"/>
              <a:t>its</a:t>
            </a:r>
            <a:r>
              <a:rPr lang="en-US" dirty="0" smtClean="0"/>
              <a:t> pegs are worn.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 Its or It’s?</a:t>
            </a:r>
            <a:endParaRPr lang="en-US" dirty="0"/>
          </a:p>
        </p:txBody>
      </p:sp>
      <p:sp>
        <p:nvSpPr>
          <p:cNvPr id="3" name="Content Placeholder 2"/>
          <p:cNvSpPr>
            <a:spLocks noGrp="1"/>
          </p:cNvSpPr>
          <p:nvPr>
            <p:ph idx="1"/>
          </p:nvPr>
        </p:nvSpPr>
        <p:spPr/>
        <p:txBody>
          <a:bodyPr>
            <a:normAutofit/>
          </a:bodyPr>
          <a:lstStyle/>
          <a:p>
            <a:pPr>
              <a:buNone/>
            </a:pPr>
            <a:r>
              <a:rPr lang="en-US" dirty="0" smtClean="0"/>
              <a:t>Possessives never have apostrophes in them.</a:t>
            </a:r>
          </a:p>
          <a:p>
            <a:pPr>
              <a:buNone/>
            </a:pPr>
            <a:r>
              <a:rPr lang="en-US" dirty="0" smtClean="0"/>
              <a:t>If you can replace the its/it’s by “it is”, use the apostrophe: it’s means it is, and the apostrophe is showing that you removed an </a:t>
            </a:r>
            <a:r>
              <a:rPr lang="en-US" i="1" dirty="0" err="1" smtClean="0"/>
              <a:t>i</a:t>
            </a:r>
            <a:r>
              <a:rPr lang="en-US" dirty="0" smtClean="0"/>
              <a:t>.</a:t>
            </a:r>
          </a:p>
          <a:p>
            <a:pPr lvl="3">
              <a:buNone/>
            </a:pPr>
            <a:r>
              <a:rPr lang="en-US" dirty="0" smtClean="0"/>
              <a:t>Its/it’s my birthday.</a:t>
            </a:r>
          </a:p>
          <a:p>
            <a:pPr lvl="3">
              <a:buNone/>
            </a:pPr>
            <a:r>
              <a:rPr lang="en-US" dirty="0" smtClean="0"/>
              <a:t>[It is my birthday works; use it’s.]</a:t>
            </a:r>
          </a:p>
          <a:p>
            <a:pPr>
              <a:buNone/>
            </a:pPr>
            <a:r>
              <a:rPr lang="en-US" dirty="0" smtClean="0"/>
              <a:t>If you could replace the its/it’s by “my,” use its.</a:t>
            </a:r>
          </a:p>
          <a:p>
            <a:pPr lvl="3">
              <a:buNone/>
            </a:pPr>
            <a:r>
              <a:rPr lang="en-US" dirty="0" smtClean="0"/>
              <a:t>There are scratches along its/it’s side.</a:t>
            </a:r>
          </a:p>
          <a:p>
            <a:pPr lvl="3">
              <a:buNone/>
            </a:pPr>
            <a:r>
              <a:rPr lang="en-US" dirty="0" smtClean="0"/>
              <a:t>[There are scratches along my side works; use its.]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Pronouns After Than and As</a:t>
            </a:r>
            <a:endParaRPr lang="en-US" dirty="0"/>
          </a:p>
        </p:txBody>
      </p:sp>
      <p:sp>
        <p:nvSpPr>
          <p:cNvPr id="3" name="Content Placeholder 2"/>
          <p:cNvSpPr>
            <a:spLocks noGrp="1"/>
          </p:cNvSpPr>
          <p:nvPr>
            <p:ph idx="1"/>
          </p:nvPr>
        </p:nvSpPr>
        <p:spPr/>
        <p:txBody>
          <a:bodyPr/>
          <a:lstStyle/>
          <a:p>
            <a:pPr>
              <a:buNone/>
            </a:pPr>
            <a:r>
              <a:rPr lang="en-US" dirty="0" smtClean="0"/>
              <a:t>In an elliptical adverb clause, unnecessary words are left out. When you use a pronoun in these clauses, choose the case that you would use if the missing words had been left in.</a:t>
            </a:r>
          </a:p>
          <a:p>
            <a:pPr>
              <a:buNone/>
            </a:pPr>
            <a:r>
              <a:rPr lang="en-US" dirty="0"/>
              <a:t>	</a:t>
            </a:r>
            <a:r>
              <a:rPr lang="en-US" dirty="0" smtClean="0"/>
              <a:t>Kenny water-skis much better than I [do].</a:t>
            </a:r>
          </a:p>
          <a:p>
            <a:pPr>
              <a:buNone/>
            </a:pPr>
            <a:r>
              <a:rPr lang="en-US" dirty="0"/>
              <a:t>	</a:t>
            </a:r>
            <a:r>
              <a:rPr lang="en-US" dirty="0" smtClean="0"/>
              <a:t>That loud music bothers your father as much as [it bothers] me.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1271</Words>
  <Application>Microsoft Office PowerPoint</Application>
  <PresentationFormat>On-screen Show (4:3)</PresentationFormat>
  <Paragraphs>94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Grammar for Grade 9</vt:lpstr>
      <vt:lpstr>Pronouns Have Case</vt:lpstr>
      <vt:lpstr>Nominative Case</vt:lpstr>
      <vt:lpstr>Objective Case</vt:lpstr>
      <vt:lpstr>Hint: Who/Whom</vt:lpstr>
      <vt:lpstr>Hint: I and Me</vt:lpstr>
      <vt:lpstr>Possessive Case</vt:lpstr>
      <vt:lpstr>Hint: Its or It’s?</vt:lpstr>
      <vt:lpstr>Pronouns After Than and As</vt:lpstr>
      <vt:lpstr>Pronoun-Antecedent Agreement</vt:lpstr>
      <vt:lpstr>Pronoun-Antecedent II</vt:lpstr>
      <vt:lpstr>Pronoun Agreement Errors</vt:lpstr>
      <vt:lpstr>Clear Pronoun Reference</vt:lpstr>
      <vt:lpstr>Clear Pronoun Reference II</vt:lpstr>
      <vt:lpstr>Clear Pronoun Reference III</vt:lpstr>
      <vt:lpstr>Error Examples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Grammar for Grade 9</dc:title>
  <dc:creator>User</dc:creator>
  <cp:lastModifiedBy>User</cp:lastModifiedBy>
  <cp:revision>7</cp:revision>
  <dcterms:created xsi:type="dcterms:W3CDTF">2013-09-02T09:12:13Z</dcterms:created>
  <dcterms:modified xsi:type="dcterms:W3CDTF">2013-09-02T10:16:23Z</dcterms:modified>
</cp:coreProperties>
</file>